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0" r:id="rId3"/>
    <p:sldId id="261" r:id="rId4"/>
    <p:sldId id="258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818" autoAdjust="0"/>
  </p:normalViewPr>
  <p:slideViewPr>
    <p:cSldViewPr>
      <p:cViewPr varScale="1">
        <p:scale>
          <a:sx n="56" d="100"/>
          <a:sy n="56" d="100"/>
        </p:scale>
        <p:origin x="-177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5176C-0121-4DB2-949B-19BD7984FD39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FE37E5-0630-469E-B68A-DB8477676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605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расчете любого изгибаемого элемента, будь то плита, балка или перемычка, прежде всего, следует определить расчетный пролет. При переводе объемных конструкций в плоскую расчетную схему очень важно задаться правильными размерами элементов. Ведь в расчетной схеме все просто: балка – это стержень, а опора – точка. На самом же деле опора имеет свой размер – глубину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опирания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 балка не зависает на краях стены (от точки до точки), часть ее работает в пролете, но часть – «отдыхает» на опорах.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E37E5-0630-469E-B68A-DB847767621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624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Заметки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ru-RU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Согласно [29] П.6.23 расчетный пролет плиты принимается равным расстоянию в свету между второстепенными балки с добавлением участков </a:t>
                </a:r>
                <a:r>
                  <a:rPr lang="ru-RU" sz="1200" kern="1200" dirty="0" err="1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опирания</a:t>
                </a:r>
                <a:r>
                  <a:rPr lang="ru-RU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а</a:t>
                </a:r>
                <a:r>
                  <a:rPr lang="ru-RU" sz="1200" kern="1200" baseline="-25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1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и а</a:t>
                </a:r>
                <a:r>
                  <a:rPr lang="ru-RU" sz="1200" kern="1200" baseline="-25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2</a:t>
                </a:r>
                <a:r>
                  <a:rPr lang="ru-RU" sz="1200" i="1" kern="1200" baseline="-25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Тогда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200" i="1" kern="120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+mn-ea"/>
                            <a:cs typeface="+mn-cs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ru-RU" sz="12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lang="kk-KZ" sz="12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+mn-ea"/>
                                <a:cs typeface="+mn-cs"/>
                              </a:rPr>
                              <m:t>𝑙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ru-RU" sz="1200" kern="1200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+mn-ea"/>
                                <a:cs typeface="+mn-cs"/>
                              </a:rPr>
                              <m:t>e</m:t>
                            </m:r>
                            <m:r>
                              <a:rPr lang="ru-RU" sz="1200" kern="1200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+mn-ea"/>
                                <a:cs typeface="+mn-cs"/>
                              </a:rPr>
                              <m:t>⨍⨍</m:t>
                            </m:r>
                          </m:sub>
                        </m:sSub>
                        <m:r>
                          <a:rPr lang="ru-RU" sz="1200" i="1" kern="120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lang="ru-RU" sz="12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lang="ru-RU" sz="12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+mn-ea"/>
                                <a:cs typeface="+mn-cs"/>
                              </a:rPr>
                              <m:t>𝑙</m:t>
                            </m:r>
                          </m:e>
                          <m:sub>
                            <m:r>
                              <a:rPr lang="ru-RU" sz="12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+mn-ea"/>
                                <a:cs typeface="+mn-cs"/>
                              </a:rPr>
                              <m:t>𝑛</m:t>
                            </m:r>
                          </m:sub>
                        </m:sSub>
                        <m:r>
                          <a:rPr lang="ru-RU" sz="1200" i="1" kern="120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lang="ru-RU" sz="12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lang="ru-RU" sz="1200" kern="1200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+mn-ea"/>
                                <a:cs typeface="+mn-cs"/>
                              </a:rPr>
                              <m:t>а</m:t>
                            </m:r>
                          </m:e>
                          <m:sub>
                            <m:r>
                              <a:rPr lang="ru-RU" sz="12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lang="ru-RU" sz="1200" i="1" kern="120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+mn-ea"/>
                            <a:cs typeface="+mn-cs"/>
                          </a:rPr>
                          <m:t>+а</m:t>
                        </m:r>
                      </m:e>
                      <m:sub>
                        <m:r>
                          <a:rPr lang="ru-RU" sz="1200" i="1" kern="120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+mn-ea"/>
                            <a:cs typeface="+mn-cs"/>
                          </a:rPr>
                          <m:t>2 ,</m:t>
                        </m:r>
                      </m:sub>
                    </m:sSub>
                  </m:oMath>
                </a14:m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где а</a:t>
                </a:r>
                <a:r>
                  <a:rPr lang="ru-RU" sz="1200" kern="1200" baseline="-25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1 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(а</a:t>
                </a:r>
                <a:r>
                  <a:rPr lang="ru-RU" sz="1200" kern="1200" baseline="-25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2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) = 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min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{0,5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h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плиты, 0,5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b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балки} эффективный [24]. При </a:t>
                </a:r>
                <a:r>
                  <a:rPr lang="ru-RU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опирании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на наружные стены – расстоянию от оси опоры на стене до грани ребра первой второстепенной балки. При соотношении пролетов ℓ</a:t>
                </a:r>
                <a:r>
                  <a:rPr lang="ru-RU" sz="1200" kern="1200" baseline="-25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1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/ℓ</a:t>
                </a:r>
                <a:r>
                  <a:rPr lang="ru-RU" sz="1200" kern="1200" baseline="-25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2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&lt;3 плита работает, как опертая по четырем сторонам, в двух направлениях, а при соотношении пролетов ℓ</a:t>
                </a:r>
                <a:r>
                  <a:rPr lang="ru-RU" sz="1200" kern="1200" baseline="-25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1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/ℓ</a:t>
                </a:r>
                <a:r>
                  <a:rPr lang="ru-RU" sz="1200" kern="1200" baseline="-25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2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&gt;3 плита работает в одном направлении, как балка на двух опорах между второстепенными балками, а в целом как многопролетная неразрезная балка, опирающаяся на второстепенные </a:t>
                </a:r>
                <a:r>
                  <a:rPr lang="ru-RU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балки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 </a:t>
                </a:r>
                <a:endParaRPr lang="ru-RU" dirty="0"/>
              </a:p>
            </p:txBody>
          </p:sp>
        </mc:Choice>
        <mc:Fallback xmlns="">
          <p:sp>
            <p:nvSpPr>
              <p:cNvPr id="3" name="Заметки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ru-RU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Согласно [29] П.6.23 расчетный пролет плиты принимается равным расстоянию в свету между второстепенными балки с добавлением участков </a:t>
                </a:r>
                <a:r>
                  <a:rPr lang="ru-RU" sz="1200" kern="1200" dirty="0" err="1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опирания</a:t>
                </a:r>
                <a:r>
                  <a:rPr lang="ru-RU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а</a:t>
                </a:r>
                <a:r>
                  <a:rPr lang="ru-RU" sz="1200" kern="1200" baseline="-25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1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и а</a:t>
                </a:r>
                <a:r>
                  <a:rPr lang="ru-RU" sz="1200" kern="1200" baseline="-25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2</a:t>
                </a:r>
                <a:r>
                  <a:rPr lang="ru-RU" sz="1200" i="1" kern="1200" baseline="-25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Тогда </a:t>
                </a:r>
                <a:r>
                  <a:rPr lang="ru-RU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〖</a:t>
                </a:r>
                <a:r>
                  <a:rPr lang="kk-KZ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𝑙</a:t>
                </a:r>
                <a:r>
                  <a:rPr lang="ru-RU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_(e⨍⨍)=𝑙_𝑛+а_1+а〗_(2 ,)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где а</a:t>
                </a:r>
                <a:r>
                  <a:rPr lang="ru-RU" sz="1200" kern="1200" baseline="-25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1 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(а</a:t>
                </a:r>
                <a:r>
                  <a:rPr lang="ru-RU" sz="1200" kern="1200" baseline="-25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2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) = 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min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{0,5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h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плиты, 0,5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b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балки} эффективный [24]. При </a:t>
                </a:r>
                <a:r>
                  <a:rPr lang="ru-RU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опирании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на наружные стены – расстоянию от оси опоры на стене до грани ребра первой второстепенной балки. При соотношении пролетов ℓ</a:t>
                </a:r>
                <a:r>
                  <a:rPr lang="ru-RU" sz="1200" kern="1200" baseline="-25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1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/ℓ</a:t>
                </a:r>
                <a:r>
                  <a:rPr lang="ru-RU" sz="1200" kern="1200" baseline="-25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2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&lt;3 плита работает, как опертая по четырем сторонам, в двух направлениях, а при соотношении пролетов ℓ</a:t>
                </a:r>
                <a:r>
                  <a:rPr lang="ru-RU" sz="1200" kern="1200" baseline="-25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1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/ℓ</a:t>
                </a:r>
                <a:r>
                  <a:rPr lang="ru-RU" sz="1200" kern="1200" baseline="-250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2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&gt;3 плита работает в одном направлении, как балка на двух опорах между второстепенными балками, а в целом как многопролетная неразрезная балка, опирающаяся на второстепенные </a:t>
                </a:r>
                <a:r>
                  <a:rPr lang="ru-RU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балки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 </a:t>
                </a:r>
                <a:endParaRPr lang="ru-RU" dirty="0"/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E37E5-0630-469E-B68A-DB847767621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624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После того</a:t>
            </a:r>
            <a:r>
              <a:rPr lang="ru-RU" baseline="0" dirty="0" smtClean="0"/>
              <a:t> как определи расчетный пролет плиты, мы собираем нагрузки.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Подсчет нагрузок на 1 м</a:t>
            </a:r>
            <a:r>
              <a:rPr lang="ru-RU" sz="1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плана перекрытия для расчета плиты приведен в таблице 1.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E37E5-0630-469E-B68A-DB847767621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754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Заметки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just"/>
                <a:r>
                  <a:rPr lang="ru-RU" sz="1200" kern="1200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В плитах монолитных перекрытий над опорами на второстепенные балки (у верхней грани плиты) устанавливается арматура, позволяющая плите воспринимать опорные моменты, а в пролетах плиты между второстепенными балками устанавливается поперечная арматура (у нижней грани плиты), позволяющая воспринимать пролетные моменты. При принятом армировании расчетная схема и работа плиты будут как многопролетной неразрезной балки. Крайние опоры плиты на кирпичные стены допускают поворот из-за разной жесткости и прочности кирпича и бетона и поэтому приняты шарнирными, хотя частичное защемление фактически будет. Для определения нагрузки на 1 погонный метр длины плиты (или балки) (погонная нагрузка), необходимой для расчета усилий (М, 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Q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) по принятой расчетной схеме, равномерно распределенная по площади нагрузка (в кН/м</a:t>
                </a:r>
                <a:r>
                  <a:rPr lang="ru-RU" sz="1200" kern="1200" baseline="300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2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) умножается на ширину плиты (или полосы плиты 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b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=1 м) с которой собирается нагрузка.</a:t>
                </a:r>
              </a:p>
              <a:p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(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g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+υ) (кН/м</a:t>
                </a:r>
                <a:r>
                  <a:rPr lang="ru-RU" sz="1200" kern="1200" baseline="300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2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)·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b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(м)=(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g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+υ) (кН/м)</a:t>
                </a:r>
              </a:p>
              <a:p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Расчетные изгибающие моменты в не-разрезных балочных плитах,  </a:t>
                </a:r>
                <a:r>
                  <a:rPr lang="ru-RU" sz="1200" kern="1200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определенные 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методом предельного </a:t>
                </a:r>
                <a:r>
                  <a:rPr lang="ru-RU" sz="1200" kern="1200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равновесия 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с учетом их перераспределения по равно моментной схеме согласно п.7.2.5 [29] равны:</a:t>
                </a:r>
              </a:p>
              <a:p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– в первом пролете и на первой промежуточной опоре: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200" i="1" kern="1200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lang="ru-RU" sz="1200" kern="1200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+mn-ea"/>
                              <a:cs typeface="+mn-cs"/>
                            </a:rPr>
                            <m:t>М</m:t>
                          </m:r>
                        </m:e>
                        <m:sub>
                          <m:r>
                            <a:rPr lang="en-US" sz="1200" i="1" kern="1200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+mn-ea"/>
                              <a:cs typeface="+mn-cs"/>
                            </a:rPr>
                            <m:t>𝐸𝑑𝑖</m:t>
                          </m:r>
                        </m:sub>
                      </m:sSub>
                      <m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Cambria Math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lang="ru-RU" sz="1200" i="1" kern="1200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12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lang="ru-RU" sz="12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ru-RU" sz="12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ru-RU" sz="12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lang="ru-RU" sz="12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ru-RU" sz="12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  <m:t>𝑒</m:t>
                              </m:r>
                              <m:r>
                                <a:rPr lang="ru-RU" sz="12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  <m:t>ʄʄ</m:t>
                              </m:r>
                            </m:sub>
                            <m:sup>
                              <m:r>
                                <a:rPr lang="ru-RU" sz="12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ru-RU" sz="1200" kern="1200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+mn-ea"/>
                              <a:cs typeface="+mn-cs"/>
                            </a:rPr>
                            <m:t>11</m:t>
                          </m:r>
                        </m:den>
                      </m:f>
                      <m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Cambria Math"/>
                          <a:ea typeface="+mn-ea"/>
                          <a:cs typeface="+mn-cs"/>
                        </a:rPr>
                        <m:t>;</m:t>
                      </m:r>
                    </m:oMath>
                  </m:oMathPara>
                </a14:m>
                <a:endParaRPr lang="ru-RU" sz="1200" kern="120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ru-RU" sz="1200" i="1" kern="1200">
                        <a:solidFill>
                          <a:schemeClr val="tx1"/>
                        </a:solidFill>
                        <a:effectLst/>
                        <a:latin typeface="Cambria Math"/>
                        <a:ea typeface="+mn-ea"/>
                        <a:cs typeface="+mn-cs"/>
                      </a:rPr>
                      <m:t>− </m:t>
                    </m:r>
                  </m:oMath>
                </a14:m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на средних опорах и в средних пролетах: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200" i="1" kern="1200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lang="ru-RU" sz="1200" kern="1200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+mn-ea"/>
                              <a:cs typeface="+mn-cs"/>
                            </a:rPr>
                            <m:t>М</m:t>
                          </m:r>
                        </m:e>
                        <m:sub>
                          <m:r>
                            <a:rPr lang="en-US" sz="1200" i="1" kern="1200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+mn-ea"/>
                              <a:cs typeface="+mn-cs"/>
                            </a:rPr>
                            <m:t>𝐸𝑑𝑐</m:t>
                          </m:r>
                        </m:sub>
                      </m:sSub>
                      <m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Cambria Math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lang="ru-RU" sz="1200" i="1" kern="1200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12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lang="ru-RU" sz="12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ru-RU" sz="12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ru-RU" sz="12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lang="ru-RU" sz="12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ru-RU" sz="12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  <m:t>𝑒</m:t>
                              </m:r>
                              <m:r>
                                <a:rPr lang="ru-RU" sz="12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  <m:t>ʄʄ</m:t>
                              </m:r>
                            </m:sub>
                            <m:sup>
                              <m:r>
                                <a:rPr lang="ru-RU" sz="12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ru-RU" sz="1200" kern="1200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+mn-ea"/>
                              <a:cs typeface="+mn-cs"/>
                            </a:rPr>
                            <m:t>16</m:t>
                          </m:r>
                        </m:den>
                      </m:f>
                      <m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Cambria Math"/>
                          <a:ea typeface="+mn-ea"/>
                          <a:cs typeface="+mn-cs"/>
                        </a:rPr>
                        <m:t>,</m:t>
                      </m:r>
                    </m:oMath>
                  </m:oMathPara>
                </a14:m>
                <a:endParaRPr lang="ru-RU" sz="1200" kern="1200" dirty="0" smtClean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+mn-ea"/>
                  <a:cs typeface="+mn-cs"/>
                </a:endParaRPr>
              </a:p>
              <a:p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где: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200" i="1" kern="120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lang="ru-RU" sz="1200" i="1" kern="120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+mn-ea"/>
                            <a:cs typeface="+mn-cs"/>
                          </a:rPr>
                          <m:t>𝐸</m:t>
                        </m:r>
                      </m:e>
                      <m:sub>
                        <m:r>
                          <a:rPr lang="ru-RU" sz="1200" i="1" kern="120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+mn-ea"/>
                            <a:cs typeface="+mn-cs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– полная расчетная (</a:t>
                </a:r>
                <a:r>
                  <a:rPr lang="ru-RU" sz="1200" kern="1200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постоянная 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+ временная) нагрузка на 1 </a:t>
                </a:r>
                <a:r>
                  <a:rPr lang="ru-RU" sz="1200" kern="1200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погонный 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метр длины полосы плиты;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200" i="1" kern="120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lang="ru-RU" sz="1200" i="1" kern="120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+mn-ea"/>
                            <a:cs typeface="+mn-cs"/>
                          </a:rPr>
                          <m:t>𝑙</m:t>
                        </m:r>
                      </m:e>
                      <m:sub>
                        <m:r>
                          <a:rPr lang="ru-RU" sz="1200" i="1" kern="120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+mn-ea"/>
                            <a:cs typeface="+mn-cs"/>
                          </a:rPr>
                          <m:t>𝑒</m:t>
                        </m:r>
                        <m:r>
                          <a:rPr lang="ru-RU" sz="1200" i="1" kern="120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+mn-ea"/>
                            <a:cs typeface="+mn-cs"/>
                          </a:rPr>
                          <m:t>ʄʄ</m:t>
                        </m:r>
                      </m:sub>
                    </m:sSub>
                  </m:oMath>
                </a14:m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– расчетный пролет плиты.   </a:t>
                </a:r>
              </a:p>
              <a:p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Заметки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just"/>
                <a:r>
                  <a:rPr lang="ru-RU" sz="1200" kern="1200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В плитах монолитных перекрытий над опорами на второстепенные балки (у верхней грани плиты) устанавливается арматура, позволяющая плите воспринимать опорные моменты, а в пролетах плиты между второстепенными балками устанавливается поперечная арматура (у нижней грани плиты), позволяющая воспринимать пролетные моменты. При принятом армировании расчетная схема и работа плиты будут как многопролетной неразрезной балки. Крайние опоры плиты на кирпичные стены допускают поворот из-за разной жесткости и прочности кирпича и бетона и поэтому приняты шарнирными, хотя частичное защемление фактически будет. Для определения нагрузки на 1 погонный метр длины плиты (или балки) (погонная нагрузка), необходимой для расчета усилий (М, 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Q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) по принятой расчетной схеме, равномерно распределенная по площади нагрузка (в кН/м</a:t>
                </a:r>
                <a:r>
                  <a:rPr lang="ru-RU" sz="1200" kern="1200" baseline="300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2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) умножается на ширину плиты (или полосы плиты 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b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=1 м) с которой собирается нагрузка.</a:t>
                </a:r>
              </a:p>
              <a:p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(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g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+υ) (кН/м</a:t>
                </a:r>
                <a:r>
                  <a:rPr lang="ru-RU" sz="1200" kern="1200" baseline="300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2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)·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b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(м)=(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g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+υ) (кН/м)</a:t>
                </a:r>
              </a:p>
              <a:p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Расчетные изгибающие моменты в не-разрезных балочных плитах,  </a:t>
                </a:r>
                <a:r>
                  <a:rPr lang="ru-RU" sz="1200" kern="1200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определенные 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методом предельного </a:t>
                </a:r>
                <a:r>
                  <a:rPr lang="ru-RU" sz="1200" kern="1200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равновесия 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с учетом их перераспределения по равно моментной схеме согласно п.7.2.5 [29] равны:</a:t>
                </a:r>
              </a:p>
              <a:p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– в первом пролете и на первой промежуточной опоре:</a:t>
                </a:r>
              </a:p>
              <a:p>
                <a:r>
                  <a:rPr lang="ru-RU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М_</a:t>
                </a:r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𝐸𝑑𝑖</a:t>
                </a:r>
                <a:r>
                  <a:rPr lang="ru-RU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=(𝐸_𝑑 𝑙_𝑒ʄʄ^2)/11;</a:t>
                </a:r>
                <a:endParaRPr lang="ru-RU" sz="1200" kern="120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  <a:p>
                <a:r>
                  <a:rPr lang="ru-RU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− 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на средних опорах и в средних пролетах:</a:t>
                </a:r>
              </a:p>
              <a:p>
                <a:r>
                  <a:rPr lang="ru-RU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М_</a:t>
                </a:r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𝐸𝑑𝑐</a:t>
                </a:r>
                <a:r>
                  <a:rPr lang="ru-RU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=(𝐸_𝑑 𝑙_𝑒ʄʄ^2)/16,</a:t>
                </a:r>
                <a:endParaRPr lang="ru-RU" sz="1200" kern="1200" smtClean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+mn-ea"/>
                  <a:cs typeface="+mn-cs"/>
                </a:endParaRPr>
              </a:p>
              <a:p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где: </a:t>
                </a:r>
                <a:r>
                  <a:rPr lang="ru-RU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𝐸_𝑑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– полная расчетная (</a:t>
                </a:r>
                <a:r>
                  <a:rPr lang="ru-RU" sz="1200" kern="1200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постоянная 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+ временная) нагрузка на 1 </a:t>
                </a:r>
                <a:r>
                  <a:rPr lang="ru-RU" sz="1200" kern="1200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погонный 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метр длины полосы плиты; </a:t>
                </a:r>
                <a:r>
                  <a:rPr lang="ru-RU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𝑙_𝑒ʄʄ</a:t>
                </a:r>
                <a:r>
                  <a:rPr lang="ru-RU" sz="1200" kern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– расчетный пролет плиты.   </a:t>
                </a:r>
              </a:p>
              <a:p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E37E5-0630-469E-B68A-DB847767621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1875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E37E5-0630-469E-B68A-DB847767621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307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90D60-5B51-4D85-ADA2-572FEAF30241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B82A-98C6-4465-AA95-DEC2017004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22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90D60-5B51-4D85-ADA2-572FEAF30241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B82A-98C6-4465-AA95-DEC2017004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902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90D60-5B51-4D85-ADA2-572FEAF30241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B82A-98C6-4465-AA95-DEC2017004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40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90D60-5B51-4D85-ADA2-572FEAF30241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B82A-98C6-4465-AA95-DEC2017004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799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90D60-5B51-4D85-ADA2-572FEAF30241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B82A-98C6-4465-AA95-DEC2017004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750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90D60-5B51-4D85-ADA2-572FEAF30241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B82A-98C6-4465-AA95-DEC2017004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938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90D60-5B51-4D85-ADA2-572FEAF30241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B82A-98C6-4465-AA95-DEC2017004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820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90D60-5B51-4D85-ADA2-572FEAF30241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B82A-98C6-4465-AA95-DEC2017004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648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90D60-5B51-4D85-ADA2-572FEAF30241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B82A-98C6-4465-AA95-DEC2017004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650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90D60-5B51-4D85-ADA2-572FEAF30241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B82A-98C6-4465-AA95-DEC2017004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865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90D60-5B51-4D85-ADA2-572FEAF30241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B82A-98C6-4465-AA95-DEC2017004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268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90D60-5B51-4D85-ADA2-572FEAF30241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CB82A-98C6-4465-AA95-DEC2017004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32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772400" cy="1470025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работа 3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Компоновка монолитного здания жесткой системы. Разработка схемы плана и поперечного разреза, узлов монолитного перекрытия: плита – второстепенная балка – главная балка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2276709"/>
            <a:ext cx="794432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33413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Монолитная плита перекрытия – является несущим элементом каркаса здания. Плита состоит из конструкционного бетона и арматурного каркаса (сетки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indent="627063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два варианта размера расчетного пролета.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  Если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опирание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жесткое, т.е. балка защемлена на опоре (либо является частью монолитной конструкции), то расчетный пролет L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равен расстоянию в свету между опорами.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Если же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опирание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шарнирное, то расчетный пролет всегда больше этого расстояния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711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32657"/>
            <a:ext cx="7772400" cy="504055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Расчетный пролет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360258" y="1052736"/>
                <a:ext cx="8352928" cy="46285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Эффективный пролет плиты в направлении сторон, опирающихся на второстепенные балки, равен </a:t>
                </a:r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kk-KZ" sz="2400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ru-RU" sz="2400">
                            <a:latin typeface="Cambria Math"/>
                          </a:rPr>
                          <m:t>e</m:t>
                        </m:r>
                        <m:r>
                          <a:rPr lang="ru-RU" sz="2400">
                            <a:latin typeface="Cambria Math"/>
                          </a:rPr>
                          <m:t>⨍⨍</m:t>
                        </m:r>
                      </m:sub>
                    </m:sSub>
                    <m:r>
                      <a:rPr lang="ru-RU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400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ru-RU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ru-RU" sz="2400" i="1">
                        <a:latin typeface="Cambria Math"/>
                      </a:rPr>
                      <m:t>+0,05+0,05=2,1м </m:t>
                    </m:r>
                  </m:oMath>
                </a14:m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при </a:t>
                </a:r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24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=2,2-0,2 = 2,0 м, а в направлении сторон, опирающихся на главные балки, равен </a:t>
                </a:r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kk-KZ" sz="2400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ru-RU" sz="2400">
                            <a:latin typeface="Cambria Math"/>
                          </a:rPr>
                          <m:t>e</m:t>
                        </m:r>
                        <m:r>
                          <a:rPr lang="ru-RU" sz="2400">
                            <a:latin typeface="Cambria Math"/>
                          </a:rPr>
                          <m:t>⨍⨍</m:t>
                        </m:r>
                      </m:sub>
                    </m:sSub>
                    <m:r>
                      <a:rPr lang="ru-RU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400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ru-RU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ru-RU" sz="2400" i="1">
                        <a:latin typeface="Cambria Math"/>
                      </a:rPr>
                      <m:t>+0,05+0,05=5,8 м</m:t>
                    </m:r>
                  </m:oMath>
                </a14:m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ru-RU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kk-KZ" sz="2400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ru-RU" sz="2400" i="1">
                        <a:latin typeface="Cambria Math"/>
                      </a:rPr>
                      <m:t>=6−0,3=5,7 м.</m:t>
                    </m:r>
                  </m:oMath>
                </a14:m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Поскольку соотношение пролетов 5,8/2,1=2,76&lt;3, то плиту должны  рассчитывать как балку, работающую на изгиб в коротком направлении и в длинном направлениях</a:t>
                </a:r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258" y="1052736"/>
                <a:ext cx="8352928" cy="4628575"/>
              </a:xfrm>
              <a:prstGeom prst="rect">
                <a:avLst/>
              </a:prstGeom>
              <a:blipFill rotWithShape="1">
                <a:blip r:embed="rId3"/>
                <a:stretch>
                  <a:fillRect l="-1095" t="-1054" r="-1168" b="-210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0592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548680"/>
            <a:ext cx="725168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Принимаем расчетную схему плиты в виде многопролетной неразрезной балки шириной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=1м, толщиной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=50 мм и общей длиной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=19,8 м (в осях А – Г), опирающейся через 2,2 м на второстепенные балки, а в осях А и Г на стены. </a:t>
            </a:r>
          </a:p>
        </p:txBody>
      </p:sp>
    </p:spTree>
    <p:extLst>
      <p:ext uri="{BB962C8B-B14F-4D97-AF65-F5344CB8AC3E}">
        <p14:creationId xmlns:p14="http://schemas.microsoft.com/office/powerpoint/2010/main" val="2967279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</a:t>
            </a:r>
            <a:endParaRPr lang="ru-RU" dirty="0"/>
          </a:p>
        </p:txBody>
      </p:sp>
      <p:pic>
        <p:nvPicPr>
          <p:cNvPr id="3" name="Рисунок 2" descr="1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9"/>
            <a:ext cx="8352928" cy="47914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7372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80120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1 м</a:t>
            </a:r>
            <a:r>
              <a:rPr lang="ru-RU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плана перекрытия для расчета плиты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4151156"/>
              </p:ext>
            </p:extLst>
          </p:nvPr>
        </p:nvGraphicFramePr>
        <p:xfrm>
          <a:off x="539552" y="1196750"/>
          <a:ext cx="8136903" cy="52565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77563"/>
                <a:gridCol w="1582575"/>
                <a:gridCol w="1581777"/>
                <a:gridCol w="1694988"/>
              </a:tblGrid>
              <a:tr h="10471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Нагрузка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176" marR="631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Характеристическая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нагрузка, Н/м</a:t>
                      </a:r>
                      <a:r>
                        <a:rPr lang="ru-RU" sz="14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176" marR="631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 безопасности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нагрузке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γ</a:t>
                      </a:r>
                      <a:r>
                        <a:rPr lang="ru-RU" sz="1400" baseline="-25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стγ</a:t>
                      </a:r>
                      <a:r>
                        <a:rPr lang="ru-RU" sz="14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4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176" marR="631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Расчетная нагрузка, Н/м</a:t>
                      </a:r>
                      <a:r>
                        <a:rPr lang="ru-RU" sz="14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176" marR="63176" marT="0" marB="0"/>
                </a:tc>
              </a:tr>
              <a:tr h="10471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Постоянная,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ru-RU" sz="1400" baseline="-25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ткγ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Собственный вес плиты толщиной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δ=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мм (ρ=2500 кгс/м</a:t>
                      </a:r>
                      <a:r>
                        <a:rPr lang="ru-RU" sz="14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=25000 Н/м</a:t>
                      </a:r>
                      <a:r>
                        <a:rPr lang="ru-RU" sz="14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0,06·25000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176" marR="631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176" marR="631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1,35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176" marR="631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176" marR="63176" marT="0" marB="0"/>
                </a:tc>
              </a:tr>
              <a:tr h="15832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Слой цементного раствора δ=20 мм (ρ=220 кг/м</a:t>
                      </a:r>
                      <a:r>
                        <a:rPr lang="ru-RU" sz="14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=22000 Н/м</a:t>
                      </a:r>
                      <a:r>
                        <a:rPr lang="ru-RU" sz="14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0,02·22000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Керамическая плитка δ=13 мм (ρ=1800 кг/м</a:t>
                      </a:r>
                      <a:r>
                        <a:rPr lang="ru-RU" sz="14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=18000 Н/м</a:t>
                      </a:r>
                      <a:r>
                        <a:rPr lang="ru-RU" sz="14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δ·ρ= 0,013·18000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176" marR="631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176" marR="631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</a:t>
                      </a: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176" marR="631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176" marR="63176" marT="0" marB="0"/>
                </a:tc>
              </a:tr>
              <a:tr h="2638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176" marR="631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2174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176" marR="631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176" marR="631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2934,9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176" marR="63176" marT="0" marB="0"/>
                </a:tc>
              </a:tr>
              <a:tr h="5298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Временная,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r>
                        <a:rPr lang="en-US" sz="14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k1,sup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176" marR="631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176" marR="631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γ</a:t>
                      </a:r>
                      <a:r>
                        <a:rPr lang="en-US" sz="14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176" marR="631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176" marR="63176" marT="0" marB="0"/>
                </a:tc>
              </a:tr>
              <a:tr h="7853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Полная (постоянная  + временная)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ru-RU" sz="14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en-US" sz="14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ru-RU" sz="14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γ,</a:t>
                      </a:r>
                      <a:r>
                        <a:rPr lang="en-US" sz="14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r>
                        <a:rPr lang="en-US" sz="14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ru-RU" sz="14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</a:t>
                      </a:r>
                      <a:r>
                        <a:rPr lang="en-US" sz="14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176" marR="631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5174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176" marR="631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176" marR="631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180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7434,9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176" marR="6317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5945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Расчетная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и определение усилий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467544" y="1052736"/>
                <a:ext cx="8424936" cy="55422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Расчетная </a:t>
                </a:r>
                <a:r>
                  <a:rPr 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схема плиты принята как многопролетной неразрезной балки (полосы шириной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 м, смотри рисунок 1) с шарнирным </a:t>
                </a:r>
                <a:r>
                  <a:rPr lang="ru-RU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опиранием</a:t>
                </a:r>
                <a:r>
                  <a:rPr 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по краям (на стены), загруженной равномерно распределенной нагрузкой и изображена на рисунке 3. Расчетная равномерно распределенная погонная нагрузка на полосу шириной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 м равна для основной комбинации воздействий с  доминирующим переменным воздействием </a:t>
                </a:r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sz="2000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ru-RU" sz="20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ru-RU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algn="just"/>
                <a:endPara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Е</a:t>
                </a:r>
                <a:r>
                  <a:rPr lang="en-US" sz="20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subHide m:val="on"/>
                        <m:supHide m:val="on"/>
                        <m:ctrlPr>
                          <a:rPr lang="ru-RU" sz="20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ru-RU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ru-RU" sz="2000" i="1">
                                <a:latin typeface="Cambria Math"/>
                              </a:rPr>
                              <m:t>𝑇𝑘</m:t>
                            </m:r>
                            <m:r>
                              <a:rPr lang="ru-RU" sz="2000" i="1">
                                <a:latin typeface="Cambria Math"/>
                              </a:rPr>
                              <m:t>𝛾</m:t>
                            </m:r>
                            <m:r>
                              <a:rPr lang="ru-RU" sz="2000" i="1">
                                <a:latin typeface="Cambria Math"/>
                              </a:rPr>
                              <m:t>,</m:t>
                            </m:r>
                            <m:r>
                              <a:rPr lang="ru-RU" sz="2000" i="1">
                                <a:latin typeface="Cambria Math"/>
                              </a:rPr>
                              <m:t>𝑠𝑢𝑝</m:t>
                            </m:r>
                          </m:sub>
                        </m:sSub>
                      </m:e>
                    </m:nary>
                    <m:r>
                      <a:rPr lang="ru-RU" sz="2000" i="1">
                        <a:latin typeface="Cambria Math"/>
                      </a:rPr>
                      <m:t>∙ </m:t>
                    </m:r>
                    <m:sSub>
                      <m:sSubPr>
                        <m:ctrlPr>
                          <a:rPr lang="ru-RU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000" i="1">
                            <a:latin typeface="Cambria Math"/>
                          </a:rPr>
                          <m:t>𝛾</m:t>
                        </m:r>
                      </m:e>
                      <m:sub>
                        <m:r>
                          <a:rPr lang="ru-RU" sz="2000" i="1">
                            <a:latin typeface="Cambria Math"/>
                          </a:rPr>
                          <m:t>𝑐</m:t>
                        </m:r>
                        <m:r>
                          <a:rPr lang="ru-RU" sz="2000" i="1">
                            <a:latin typeface="Cambria Math"/>
                          </a:rPr>
                          <m:t>т</m:t>
                        </m:r>
                        <m:r>
                          <a:rPr lang="ru-RU" sz="2000" i="1">
                            <a:latin typeface="Cambria Math"/>
                          </a:rPr>
                          <m:t>𝛾</m:t>
                        </m:r>
                        <m:r>
                          <a:rPr lang="ru-RU" sz="2000" i="1">
                            <a:latin typeface="Cambria Math"/>
                          </a:rPr>
                          <m:t>,</m:t>
                        </m:r>
                        <m:r>
                          <a:rPr lang="ru-RU" sz="2000" i="1">
                            <a:latin typeface="Cambria Math"/>
                          </a:rPr>
                          <m:t>𝑠𝑢𝑝</m:t>
                        </m:r>
                      </m:sub>
                    </m:sSub>
                    <m:r>
                      <a:rPr lang="ru-RU" sz="20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000" i="1">
                            <a:latin typeface="Cambria Math"/>
                          </a:rPr>
                          <m:t>𝛾</m:t>
                        </m:r>
                      </m:e>
                      <m:sub>
                        <m:r>
                          <a:rPr lang="ru-RU" sz="2000" i="1">
                            <a:latin typeface="Cambria Math"/>
                          </a:rPr>
                          <m:t>𝑄</m:t>
                        </m:r>
                        <m:r>
                          <a:rPr lang="ru-RU" sz="20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US" sz="2000">
                        <a:latin typeface="Cambria Math"/>
                      </a:rPr>
                      <m:t>Q</m:t>
                    </m:r>
                    <m:r>
                      <m:rPr>
                        <m:sty m:val="p"/>
                      </m:rPr>
                      <a:rPr lang="en-US" sz="2000" baseline="-25000">
                        <a:latin typeface="Cambria Math"/>
                      </a:rPr>
                      <m:t>k</m:t>
                    </m:r>
                    <m:r>
                      <a:rPr lang="ru-RU" sz="2000" baseline="-25000">
                        <a:latin typeface="Cambria Math"/>
                      </a:rPr>
                      <m:t>1</m:t>
                    </m:r>
                  </m:oMath>
                </a14:m>
                <a:r>
                  <a:rPr lang="ru-RU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=7434,9(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/м</a:t>
                </a:r>
                <a:r>
                  <a:rPr lang="ru-RU" sz="20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ru-RU" sz="2000" i="1">
                        <a:latin typeface="Cambria Math"/>
                      </a:rPr>
                      <m:t> ∙</m:t>
                    </m:r>
                  </m:oMath>
                </a14:m>
                <a:r>
                  <a:rPr 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1м =</a:t>
                </a:r>
                <a:r>
                  <a:rPr lang="ru-RU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7434,9Н/м=7,4349 </a:t>
                </a:r>
                <a:r>
                  <a:rPr 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кН/м.</a:t>
                </a:r>
              </a:p>
              <a:p>
                <a:pPr algn="just"/>
                <a:endParaRPr lang="ru-RU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ru-RU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Изгибающие </a:t>
                </a:r>
                <a:r>
                  <a:rPr 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моменты с учетом пере-распределения усилий и γ</a:t>
                </a:r>
                <a:r>
                  <a:rPr lang="en-US" sz="20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равны:</a:t>
                </a:r>
              </a:p>
              <a:p>
                <a:pPr algn="just"/>
                <a:r>
                  <a:rPr 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В первом пролете и на первой промежуточной опоре: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000">
                            <a:latin typeface="Cambria Math"/>
                          </a:rPr>
                          <m:t>М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𝐸𝑑𝑖</m:t>
                        </m:r>
                      </m:sub>
                    </m:sSub>
                    <m:r>
                      <a:rPr lang="ru-RU" sz="200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0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2000" i="1">
                                <a:latin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ru-RU" sz="2000" i="1">
                                <a:latin typeface="Cambria Math"/>
                              </a:rPr>
                              <m:t>𝑑</m:t>
                            </m:r>
                          </m:sub>
                        </m:sSub>
                        <m:sSubSup>
                          <m:sSubSupPr>
                            <m:ctrlPr>
                              <a:rPr lang="ru-RU" sz="20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ru-RU" sz="2000" i="1">
                                <a:latin typeface="Cambria Math"/>
                              </a:rPr>
                              <m:t>𝑙</m:t>
                            </m:r>
                          </m:e>
                          <m:sub>
                            <m:r>
                              <a:rPr lang="ru-RU" sz="2000" i="1">
                                <a:latin typeface="Cambria Math"/>
                              </a:rPr>
                              <m:t>𝑒</m:t>
                            </m:r>
                            <m:r>
                              <a:rPr lang="ru-RU" sz="2000" i="1">
                                <a:latin typeface="Cambria Math"/>
                              </a:rPr>
                              <m:t>ʄʄ</m:t>
                            </m:r>
                          </m:sub>
                          <m:sup>
                            <m:r>
                              <a:rPr lang="ru-RU" sz="2000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ru-RU" sz="2000">
                            <a:latin typeface="Cambria Math"/>
                          </a:rPr>
                          <m:t>11</m:t>
                        </m:r>
                      </m:den>
                    </m:f>
                    <m:r>
                      <a:rPr lang="ru-RU" sz="200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000" i="1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ru-RU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ru-RU" sz="2000" i="1">
                                <a:latin typeface="Cambria Math"/>
                              </a:rPr>
                              <m:t>7,4349</m:t>
                            </m:r>
                          </m:e>
                        </m:d>
                        <m:r>
                          <a:rPr lang="ru-RU" sz="2000">
                            <a:latin typeface="Cambria Math"/>
                          </a:rPr>
                          <m:t>∙</m:t>
                        </m:r>
                        <m:sSup>
                          <m:sSupPr>
                            <m:ctrlPr>
                              <a:rPr lang="ru-RU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2000">
                                <a:latin typeface="Cambria Math"/>
                              </a:rPr>
                              <m:t>2,1</m:t>
                            </m:r>
                          </m:e>
                          <m:sup>
                            <m:r>
                              <a:rPr lang="ru-RU" sz="200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ru-RU" sz="2000">
                            <a:latin typeface="Cambria Math"/>
                          </a:rPr>
                          <m:t>1</m:t>
                        </m:r>
                        <m:r>
                          <a:rPr lang="ru-RU" sz="2000" i="1">
                            <a:latin typeface="Cambria Math"/>
                          </a:rPr>
                          <m:t>1</m:t>
                        </m:r>
                      </m:den>
                    </m:f>
                    <m:r>
                      <a:rPr lang="ru-RU" sz="2000">
                        <a:latin typeface="Cambria Math"/>
                      </a:rPr>
                      <m:t>=2,9807 кН∙м</m:t>
                    </m:r>
                  </m:oMath>
                </a14:m>
                <a:r>
                  <a:rPr 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</a:p>
              <a:p>
                <a:pPr algn="just"/>
                <a:r>
                  <a:rPr 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в средних пролетах и на средних опорах: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000">
                            <a:latin typeface="Cambria Math"/>
                          </a:rPr>
                          <m:t>М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𝐸𝑑𝑐</m:t>
                        </m:r>
                      </m:sub>
                    </m:sSub>
                    <m:r>
                      <a:rPr lang="ru-RU" sz="200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0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2000" i="1">
                                <a:latin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ru-RU" sz="2000" i="1">
                                <a:latin typeface="Cambria Math"/>
                              </a:rPr>
                              <m:t>𝑑</m:t>
                            </m:r>
                          </m:sub>
                        </m:sSub>
                        <m:sSubSup>
                          <m:sSubSupPr>
                            <m:ctrlPr>
                              <a:rPr lang="ru-RU" sz="20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ru-RU" sz="2000" i="1">
                                <a:latin typeface="Cambria Math"/>
                              </a:rPr>
                              <m:t>𝑙</m:t>
                            </m:r>
                          </m:e>
                          <m:sub>
                            <m:r>
                              <a:rPr lang="ru-RU" sz="2000" i="1">
                                <a:latin typeface="Cambria Math"/>
                              </a:rPr>
                              <m:t>𝑒</m:t>
                            </m:r>
                            <m:r>
                              <a:rPr lang="ru-RU" sz="2000" i="1">
                                <a:latin typeface="Cambria Math"/>
                              </a:rPr>
                              <m:t>ʄʄ</m:t>
                            </m:r>
                          </m:sub>
                          <m:sup>
                            <m:r>
                              <a:rPr lang="ru-RU" sz="2000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ru-RU" sz="2000">
                            <a:latin typeface="Cambria Math"/>
                          </a:rPr>
                          <m:t>16</m:t>
                        </m:r>
                      </m:den>
                    </m:f>
                    <m:r>
                      <a:rPr lang="ru-RU" sz="200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000" i="1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ru-RU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ru-RU" sz="2000" i="1">
                                <a:latin typeface="Cambria Math"/>
                              </a:rPr>
                              <m:t>7,4349</m:t>
                            </m:r>
                          </m:e>
                        </m:d>
                        <m:r>
                          <a:rPr lang="ru-RU" sz="2000">
                            <a:latin typeface="Cambria Math"/>
                          </a:rPr>
                          <m:t>∙</m:t>
                        </m:r>
                        <m:sSup>
                          <m:sSupPr>
                            <m:ctrlPr>
                              <a:rPr lang="ru-RU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2000">
                                <a:latin typeface="Cambria Math"/>
                              </a:rPr>
                              <m:t>2,1</m:t>
                            </m:r>
                          </m:e>
                          <m:sup>
                            <m:r>
                              <a:rPr lang="ru-RU" sz="200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ru-RU" sz="2000">
                            <a:latin typeface="Cambria Math"/>
                          </a:rPr>
                          <m:t>1</m:t>
                        </m:r>
                        <m:r>
                          <a:rPr lang="ru-RU" sz="2000" i="1">
                            <a:latin typeface="Cambria Math"/>
                          </a:rPr>
                          <m:t>6</m:t>
                        </m:r>
                      </m:den>
                    </m:f>
                    <m:r>
                      <a:rPr lang="ru-RU" sz="2000">
                        <a:latin typeface="Cambria Math"/>
                      </a:rPr>
                      <m:t>=2,049 кН∙м</m:t>
                    </m:r>
                  </m:oMath>
                </a14:m>
                <a:r>
                  <a:rPr lang="ru-RU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  <a:endPara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052736"/>
                <a:ext cx="8424936" cy="5542223"/>
              </a:xfrm>
              <a:prstGeom prst="rect">
                <a:avLst/>
              </a:prstGeom>
              <a:blipFill rotWithShape="1">
                <a:blip r:embed="rId3"/>
                <a:stretch>
                  <a:fillRect l="-796" t="-550" r="-7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6839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695"/>
            <a:ext cx="8748464" cy="451875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2627784" y="5211449"/>
            <a:ext cx="46680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Рисунке 3 - Эпюра моментов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9116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1021</Words>
  <Application>Microsoft Office PowerPoint</Application>
  <PresentationFormat>Экран (4:3)</PresentationFormat>
  <Paragraphs>98</Paragraphs>
  <Slides>7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Практическая работа 3 Компоновка монолитного здания жесткой системы. Разработка схемы плана и поперечного разреза, узлов монолитного перекрытия: плита – второстепенная балка – главная балка  </vt:lpstr>
      <vt:lpstr>Расчетный пролет </vt:lpstr>
      <vt:lpstr>Презентация PowerPoint</vt:lpstr>
      <vt:lpstr>План </vt:lpstr>
      <vt:lpstr> Нагрузка на 1 м2 плана перекрытия для расчета плиты </vt:lpstr>
      <vt:lpstr> Расчетная схема и определение усилий 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Практическая работа 3 Компоновка монолитного здания жесткой системы. Разработка схемы плана и поперечного разреза, узлов монолитного перекрытия: плита – второстепенная балка – главная балка</dc:title>
  <dc:creator>HP</dc:creator>
  <cp:lastModifiedBy>HP</cp:lastModifiedBy>
  <cp:revision>24</cp:revision>
  <dcterms:created xsi:type="dcterms:W3CDTF">2021-02-17T07:51:07Z</dcterms:created>
  <dcterms:modified xsi:type="dcterms:W3CDTF">2021-02-24T08:09:05Z</dcterms:modified>
</cp:coreProperties>
</file>